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96" r:id="rId4"/>
    <p:sldId id="258" r:id="rId5"/>
    <p:sldId id="263" r:id="rId6"/>
    <p:sldId id="262" r:id="rId7"/>
    <p:sldId id="297" r:id="rId8"/>
    <p:sldId id="269" r:id="rId9"/>
    <p:sldId id="298" r:id="rId10"/>
    <p:sldId id="299" r:id="rId11"/>
    <p:sldId id="267" r:id="rId12"/>
    <p:sldId id="268" r:id="rId13"/>
    <p:sldId id="271" r:id="rId14"/>
    <p:sldId id="272" r:id="rId15"/>
    <p:sldId id="265" r:id="rId16"/>
    <p:sldId id="275" r:id="rId17"/>
    <p:sldId id="274" r:id="rId18"/>
    <p:sldId id="276" r:id="rId19"/>
    <p:sldId id="277" r:id="rId20"/>
    <p:sldId id="295" r:id="rId21"/>
    <p:sldId id="288" r:id="rId22"/>
    <p:sldId id="290" r:id="rId23"/>
    <p:sldId id="278" r:id="rId24"/>
    <p:sldId id="285" r:id="rId25"/>
    <p:sldId id="286" r:id="rId26"/>
    <p:sldId id="287" r:id="rId27"/>
    <p:sldId id="291" r:id="rId28"/>
    <p:sldId id="279" r:id="rId29"/>
    <p:sldId id="289" r:id="rId30"/>
    <p:sldId id="293" r:id="rId31"/>
    <p:sldId id="294" r:id="rId32"/>
    <p:sldId id="300" r:id="rId33"/>
    <p:sldId id="301" r:id="rId34"/>
    <p:sldId id="302" r:id="rId35"/>
    <p:sldId id="303" r:id="rId36"/>
    <p:sldId id="292" r:id="rId37"/>
    <p:sldId id="280" r:id="rId38"/>
    <p:sldId id="281" r:id="rId39"/>
    <p:sldId id="282" r:id="rId40"/>
    <p:sldId id="264" r:id="rId41"/>
    <p:sldId id="304" r:id="rId42"/>
    <p:sldId id="312" r:id="rId43"/>
    <p:sldId id="313" r:id="rId44"/>
    <p:sldId id="314" r:id="rId45"/>
    <p:sldId id="315" r:id="rId46"/>
    <p:sldId id="266" r:id="rId47"/>
    <p:sldId id="284" r:id="rId48"/>
    <p:sldId id="306" r:id="rId49"/>
    <p:sldId id="307" r:id="rId50"/>
    <p:sldId id="308" r:id="rId51"/>
    <p:sldId id="309" r:id="rId52"/>
    <p:sldId id="310" r:id="rId53"/>
    <p:sldId id="311" r:id="rId54"/>
    <p:sldId id="261" r:id="rId55"/>
  </p:sldIdLst>
  <p:sldSz cx="12192000" cy="6858000"/>
  <p:notesSz cx="6858000" cy="9144000"/>
  <p:embeddedFontLst>
    <p:embeddedFont>
      <p:font typeface="等线" panose="02010600030101010101" pitchFamily="2" charset="-122"/>
      <p:regular r:id="rId57"/>
      <p:bold r:id="rId58"/>
    </p:embeddedFont>
    <p:embeddedFont>
      <p:font typeface="等线 Light" panose="02010600030101010101" pitchFamily="2" charset="-122"/>
      <p:regular r:id="rId5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EFB"/>
    <a:srgbClr val="9AC2F8"/>
    <a:srgbClr val="FEFEF0"/>
    <a:srgbClr val="FBFAC5"/>
    <a:srgbClr val="E9E2FA"/>
    <a:srgbClr val="A190F4"/>
    <a:srgbClr val="D2CAFA"/>
    <a:srgbClr val="8772F2"/>
    <a:srgbClr val="BEB3F7"/>
    <a:srgbClr val="866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86984" autoAdjust="0"/>
  </p:normalViewPr>
  <p:slideViewPr>
    <p:cSldViewPr snapToGrid="0">
      <p:cViewPr varScale="1">
        <p:scale>
          <a:sx n="75" d="100"/>
          <a:sy n="75" d="100"/>
        </p:scale>
        <p:origin x="100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9E2CF-78D7-4484-81AC-2688C7FDB9DE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2529E-E82A-4662-8786-FCC8B04BA1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012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大家好，我是林逸竹，今天就由我来介绍我们</a:t>
            </a:r>
            <a:r>
              <a:rPr lang="en-US" altLang="zh-CN" dirty="0"/>
              <a:t>B</a:t>
            </a:r>
            <a:r>
              <a:rPr lang="zh-CN" altLang="en-US" dirty="0"/>
              <a:t>组股票交易系统最后的成果。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77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首先我找了一些市面上的软件与我们最后的产品做一个总体的比较。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336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首先是登陆界面。分别是国泰君安大智慧，富易，同花顺。最后一个是我们的。</a:t>
            </a:r>
            <a:endParaRPr lang="en-US" altLang="zh-CN" dirty="0"/>
          </a:p>
          <a:p>
            <a:r>
              <a:rPr lang="zh-CN" altLang="en-US" dirty="0"/>
              <a:t>我觉得说我们界面是这里最好看的不过分吧。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609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然后我又找了四款软件中内部的界面。国泰君安的大智慧我就不提了，十几年来这个界面就没有变过。然后是同花顺、东方财富、万得。</a:t>
            </a:r>
            <a:endParaRPr lang="en-US" altLang="zh-CN" dirty="0"/>
          </a:p>
          <a:p>
            <a:r>
              <a:rPr lang="zh-CN" altLang="en-US" dirty="0"/>
              <a:t>我觉得特征也很明显，同质化很严重，操作非常复杂。</a:t>
            </a:r>
            <a:endParaRPr lang="en-US" altLang="zh-CN" dirty="0"/>
          </a:p>
          <a:p>
            <a:r>
              <a:rPr lang="zh-CN" altLang="en-US" dirty="0"/>
              <a:t>有些软件官网甚至宣称</a:t>
            </a:r>
            <a:r>
              <a:rPr lang="en-US" altLang="zh-CN" dirty="0"/>
              <a:t>0</a:t>
            </a:r>
            <a:r>
              <a:rPr lang="zh-CN" altLang="en-US" dirty="0"/>
              <a:t>学习成本，我作为一个对股票有一点了解专业还是是计算机科学的学生，这种界面跳出来我真的都不知道该点哪里。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17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然后这是我们的界面，功能就那几个，很清晰。整个界面干净整洁就很舒服。</a:t>
            </a:r>
            <a:endParaRPr lang="en-US" altLang="zh-CN" dirty="0"/>
          </a:p>
          <a:p>
            <a:pPr algn="l"/>
            <a:r>
              <a:rPr lang="zh-CN" altLang="en-US" dirty="0"/>
              <a:t>当然不能尬吹，在功能使用体验上肯定不如专业的股票软件。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993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那接下来我就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67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563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469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458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64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注册界面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75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我们这个系统最后有三款产品，分别是用户客户端、工作人员客户端和网页端。</a:t>
            </a:r>
            <a:endParaRPr lang="en-US" altLang="zh-CN" dirty="0"/>
          </a:p>
          <a:p>
            <a:r>
              <a:rPr lang="zh-CN" altLang="en-US" dirty="0"/>
              <a:t>他们面向不同的人群，有着不同的功能。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52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注册界面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430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登陆界面 都需要输入随机生成的验证码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35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登陆界面 都需要输入随机生成的验证码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846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股票信息查询支持模糊查询，支持名称查询和股票代码查询两种方式，点击查看详细信息跳转到股票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194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90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3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首先介绍一下整体构架。</a:t>
            </a:r>
            <a:endParaRPr lang="en-US" altLang="zh-CN" dirty="0"/>
          </a:p>
          <a:p>
            <a:r>
              <a:rPr lang="zh-CN" altLang="en-US" dirty="0"/>
              <a:t>因为我没有这种项目经验，所以刚开始也带着大家走了点弯路。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23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因此我们看一下我们最初的架构设计。</a:t>
            </a:r>
            <a:endParaRPr lang="en-US" altLang="zh-CN" dirty="0"/>
          </a:p>
          <a:p>
            <a:r>
              <a:rPr lang="zh-CN" altLang="en-US" dirty="0"/>
              <a:t>其中工作人员客户端和用户客户端都是直接访问数据库来进行操作。</a:t>
            </a:r>
            <a:endParaRPr lang="en-US" altLang="zh-CN" dirty="0"/>
          </a:p>
          <a:p>
            <a:r>
              <a:rPr lang="zh-CN" altLang="en-US" dirty="0"/>
              <a:t>这样缺陷很明显，一是右边这块网络关系比较复杂；二就是我之所以一定要改掉的原因，就是这两条线是非常不安全的。</a:t>
            </a:r>
            <a:endParaRPr lang="en-US" altLang="zh-CN" dirty="0"/>
          </a:p>
          <a:p>
            <a:r>
              <a:rPr lang="zh-CN" altLang="en-US" dirty="0"/>
              <a:t>我查了很多的资料，在想着怎么能够解决这种不安全。查着查着才突然发现，我们这个应该是一个</a:t>
            </a:r>
            <a:r>
              <a:rPr lang="en-US" altLang="zh-CN" dirty="0"/>
              <a:t>B/S+C/S</a:t>
            </a:r>
            <a:r>
              <a:rPr lang="zh-CN" altLang="en-US" dirty="0"/>
              <a:t>的构架。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988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就像这样，因此，我想着我们最理想的构架就是这样一个</a:t>
            </a:r>
            <a:r>
              <a:rPr lang="en-US" altLang="zh-CN" dirty="0"/>
              <a:t>B/S+C/S</a:t>
            </a:r>
            <a:r>
              <a:rPr lang="zh-CN" altLang="en-US" dirty="0"/>
              <a:t>，其共用一个</a:t>
            </a:r>
            <a:r>
              <a:rPr lang="en-US" altLang="zh-CN" dirty="0"/>
              <a:t>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这样可以省去一些代码的复用，然后中央交易系统可以放在服务器里面或者外面我觉得都行。</a:t>
            </a:r>
            <a:endParaRPr lang="en-US" altLang="zh-CN" dirty="0"/>
          </a:p>
          <a:p>
            <a:r>
              <a:rPr lang="zh-CN" altLang="en-US" dirty="0"/>
              <a:t>这样的结构我觉得就漂亮很多。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02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但是因为之前那个</a:t>
            </a:r>
            <a:r>
              <a:rPr lang="en-US" altLang="zh-CN" dirty="0"/>
              <a:t>v0</a:t>
            </a:r>
            <a:r>
              <a:rPr lang="zh-CN" altLang="en-US" dirty="0"/>
              <a:t>版架构遗留下来的问题，为了能够减少整个系统的工作量，我们最终实现的架构如图所示。</a:t>
            </a:r>
            <a:endParaRPr lang="en-US" altLang="zh-CN" dirty="0"/>
          </a:p>
          <a:p>
            <a:r>
              <a:rPr lang="zh-CN" altLang="en-US" dirty="0"/>
              <a:t>就是多了一个服务器。网页端相当于一个独立的部分，用户客户端也不再是直接交流中央交易系统而是通过这个服务器。</a:t>
            </a:r>
            <a:endParaRPr lang="en-US" altLang="zh-CN" dirty="0"/>
          </a:p>
          <a:p>
            <a:r>
              <a:rPr lang="zh-CN" altLang="en-US" dirty="0"/>
              <a:t>两个客户端除了实现前端，也承担了一部分简单的后端内容，而像数据库这类的操作都在服务器中进行。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8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我想从第一次组长开会定下来之后就一直有人在问我这个，欸</a:t>
            </a:r>
            <a:r>
              <a:rPr lang="en-US" altLang="zh-CN" dirty="0"/>
              <a:t>B/S</a:t>
            </a:r>
            <a:r>
              <a:rPr lang="zh-CN" altLang="en-US" dirty="0"/>
              <a:t>构架开发更简单更流行，为什么不全部使用</a:t>
            </a:r>
            <a:r>
              <a:rPr lang="en-US" altLang="zh-CN" dirty="0"/>
              <a:t>B/S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原因很简单就是一个刻板印象。</a:t>
            </a:r>
            <a:endParaRPr lang="en-US" altLang="zh-CN" dirty="0"/>
          </a:p>
          <a:p>
            <a:r>
              <a:rPr lang="zh-CN" altLang="en-US" dirty="0"/>
              <a:t>我家电脑无论重装多少次，重装后装的第一个软件一定是国泰君安的大智慧，不知道大家有没有用过。</a:t>
            </a:r>
            <a:endParaRPr lang="en-US" altLang="zh-CN" dirty="0"/>
          </a:p>
          <a:p>
            <a:r>
              <a:rPr lang="zh-CN" altLang="en-US" dirty="0"/>
              <a:t>所以刚开学的时候我稍微查了一下，我没有找到任何线上的股票交易平台，我初步想的是安全问题，虽然我也不清楚两种构架在安全方面的差异。</a:t>
            </a:r>
            <a:endParaRPr lang="en-US" altLang="zh-CN" dirty="0"/>
          </a:p>
          <a:p>
            <a:r>
              <a:rPr lang="zh-CN" altLang="en-US" dirty="0"/>
              <a:t>但是这个确实是我的刻板印象，做这个</a:t>
            </a:r>
            <a:r>
              <a:rPr lang="en-US" altLang="zh-CN" dirty="0"/>
              <a:t>PPT</a:t>
            </a:r>
            <a:r>
              <a:rPr lang="zh-CN" altLang="en-US" dirty="0"/>
              <a:t>的时候我又去查了一下，发现了大公司都有线上平台。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456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我找了两款，国泰君安和东方财富。</a:t>
            </a:r>
            <a:endParaRPr lang="en-US" altLang="zh-CN" dirty="0"/>
          </a:p>
          <a:p>
            <a:r>
              <a:rPr lang="zh-CN" altLang="en-US" dirty="0"/>
              <a:t>然后我注意到了上面有两行字。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74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这个适当性管理办法，我查了一下，大致的意思是，你开户的时候会有风险评测，假如你是稳健形的，那么你就不可以买高风险的。</a:t>
            </a:r>
            <a:endParaRPr lang="en-US" altLang="zh-CN" dirty="0"/>
          </a:p>
          <a:p>
            <a:r>
              <a:rPr lang="zh-CN" altLang="en-US" b="0" dirty="0"/>
              <a:t>因为我也不是专业的，所以我也还是看不出这个与线上线下有什么关系，提供给大家一个思考的空间，有想法的可以出来说一说。</a:t>
            </a:r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2529E-E82A-4662-8786-FCC8B04BA1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68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D3874-5061-4BFC-A843-CDA7FA03C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C9EC06-8B47-4F01-8D78-0D43CBD08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0300B3-A553-4335-B4A6-96486C4E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ABE0C-ABD5-4BD3-B902-5EB9FD4C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FA205B-0505-478A-B007-7C737DE2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6842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D80C8-27CD-43DD-9DEF-C810C687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D0CEAD-DD93-4080-8E0F-E8EC1A438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F0F0D7-CF73-405C-B5B2-99918424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0AF8F7-1C8A-4646-A749-6688BB0C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1DA00-BFB7-452B-828E-9A20CB6E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1389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009FBA-3117-4B3D-91DD-FBCE4E27A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0256A-6306-4EA6-9DFD-869C74304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CF0423-C3F1-4385-B4A9-B13810E10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F58567-82AA-4813-8CAE-5CD45E2E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99DD4-AB19-4A84-8E1E-08334E3C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4599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C7FF7-C009-4521-AE44-6279CFC8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101407-F4D7-458F-A707-2BB48363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75D3A-D42E-49D1-8354-28967973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91446-BE07-417D-A6CA-8F1AE617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3F60F-1412-44B2-8795-63C8C483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74448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A010-FC2C-4BAE-A452-13039B4F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4C2766-3D12-4575-AE4F-429419C35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A101A-36BE-4166-952F-0D1E6A4E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8FE0E0-280B-4862-864E-975490A0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6CF48-8732-473B-8000-89BF9E99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41419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D89B6-0418-42AA-ABA6-484F62E8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AC6B7-9097-44C9-8C73-BD87D3687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1DE30F-2AD0-4F89-8BAE-133EC7CA1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489217-2B25-472B-9ACF-AB6EE1F2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C89DCA-6059-4B59-9108-FB0B2AC0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4E37C3-6641-4931-AC10-152C601B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0966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80976-D1F4-4F69-9F2A-EF8F7961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DD716F-ED18-44B0-87AC-FFD57E113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BDC5CE-E9D9-4A35-872E-125D6A947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85089C-E040-468C-95A9-497B883EA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D41221-1FFD-4EBF-A6D0-4AD031941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6A3837-1E7B-4628-A950-4F156B75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F340F4-5167-4E73-B09A-A97DD8D3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1B361A-BC58-4C9A-905D-DD8BB1D3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09192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70D06-7C08-40A0-BCCF-3712616A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53BBE0-3D1A-4C6C-B770-D3FAADC1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5CEF8A-F0F9-4540-9A9F-C60527BA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80F575-CD9D-460F-A733-EB204AB0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1286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C577B0-EF55-422B-A254-814AF484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55FA23-047C-428A-BE3B-449A04DB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F4A03B-0AC7-4A7A-9607-519DAB5C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3674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1C5EB-61F6-4213-BDFC-CACEE9BC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7E960-E5D6-456E-A759-E52D3D3F9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F854DC-E1A0-4CB6-BE1A-01A832CCC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5C9691-315E-45C5-977C-9D75880B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BB4331-5B1A-4AEB-AAE0-5EAE1028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E038BA-24AD-4707-9D53-BF5D0794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9050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4F132-DB49-44D3-8A33-54FE0305A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DC1E47-860B-42F2-A192-A7C720D4E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17C14D-1DA4-4DA3-BC53-5D3415200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109373-9889-45FB-B741-82E70FBB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6F30C-82DF-4AFC-A247-ABECF633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3338E2-2625-4FB0-888D-333FB9B3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583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DA79F1-2F75-4820-A514-4C5EEE0E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3780D-F8A2-473F-BBFD-692613B2F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0132C-9022-41AC-A3B4-CA7EFA4D6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3CFF2-8123-463A-B7CA-5EA4E2DF2AA1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5B88F-A42C-463D-A7B5-B10428A4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7A3C5-59BF-439A-87FA-B36B1921F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F4651-F6FB-474C-B9B4-96FD17FE7D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7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12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6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hemarketwork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at-Keith/sts-server" TargetMode="External"/><Relationship Id="rId2" Type="http://schemas.openxmlformats.org/officeDocument/2006/relationships/hyperlink" Target="https://github.com/Great-Keith/SbockBradingByste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hyperlink" Target="https://dev.tencent.com/u/zjuwyd/p/stocktradegkd/g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0AF83-8DB9-4C5B-B436-1133B7D29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8894" y="137636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>
                <a:solidFill>
                  <a:srgbClr val="D2CAFA"/>
                </a:solidFill>
              </a:rPr>
              <a:t>B </a:t>
            </a:r>
            <a:r>
              <a:rPr lang="zh-CN" altLang="en-US" dirty="0">
                <a:solidFill>
                  <a:schemeClr val="bg1"/>
                </a:solidFill>
              </a:rPr>
              <a:t>组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sz="1000" dirty="0">
                <a:solidFill>
                  <a:schemeClr val="bg1"/>
                </a:solidFill>
              </a:rPr>
              <a:t> 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股票交易系统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94D890-A6C1-4C01-8622-C056F7502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6927" y="4721849"/>
            <a:ext cx="9144000" cy="16557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&lt;     </a:t>
            </a:r>
            <a:r>
              <a:rPr lang="zh-CN" altLang="en-US" dirty="0">
                <a:solidFill>
                  <a:schemeClr val="bg1"/>
                </a:solidFill>
              </a:rPr>
              <a:t>重 新  </a:t>
            </a:r>
            <a:r>
              <a:rPr lang="zh-CN" altLang="en-US" dirty="0">
                <a:solidFill>
                  <a:srgbClr val="E9E2FA"/>
                </a:solidFill>
              </a:rPr>
              <a:t>定 义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dirty="0">
                <a:solidFill>
                  <a:srgbClr val="D2CAFA"/>
                </a:solidFill>
              </a:rPr>
              <a:t>炒 股     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6C5949-48E2-4290-A6EC-206F43641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37" y="1598156"/>
            <a:ext cx="2165808" cy="2165808"/>
          </a:xfrm>
          <a:prstGeom prst="rect">
            <a:avLst/>
          </a:prstGeom>
          <a:effectLst>
            <a:glow rad="533400">
              <a:schemeClr val="accent1">
                <a:alpha val="27000"/>
              </a:schemeClr>
            </a:glow>
          </a:effectLst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A8C97815-EC43-4163-B067-7E311283538A}"/>
              </a:ext>
            </a:extLst>
          </p:cNvPr>
          <p:cNvSpPr txBox="1">
            <a:spLocks/>
          </p:cNvSpPr>
          <p:nvPr/>
        </p:nvSpPr>
        <p:spPr>
          <a:xfrm>
            <a:off x="5334000" y="3763964"/>
            <a:ext cx="4763311" cy="45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en-US" altLang="zh-CN" dirty="0">
                <a:solidFill>
                  <a:srgbClr val="E9E2FA"/>
                </a:solidFill>
              </a:rPr>
              <a:t>-Gr</a:t>
            </a:r>
            <a:r>
              <a:rPr lang="en-US" altLang="zh-CN" dirty="0">
                <a:solidFill>
                  <a:srgbClr val="D2CAFA"/>
                </a:solidFill>
              </a:rPr>
              <a:t>oup Stock Tra</a:t>
            </a:r>
            <a:r>
              <a:rPr lang="en-US" altLang="zh-CN" dirty="0">
                <a:solidFill>
                  <a:srgbClr val="E9E2FA"/>
                </a:solidFill>
              </a:rPr>
              <a:t>ding Sy</a:t>
            </a:r>
            <a:r>
              <a:rPr lang="en-US" altLang="zh-CN" dirty="0">
                <a:solidFill>
                  <a:schemeClr val="bg1"/>
                </a:solidFill>
              </a:rPr>
              <a:t>stem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530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F9E47D-95C4-4342-99E6-C87D141A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总 体 比 较</a:t>
            </a:r>
          </a:p>
        </p:txBody>
      </p:sp>
    </p:spTree>
    <p:extLst>
      <p:ext uri="{BB962C8B-B14F-4D97-AF65-F5344CB8AC3E}">
        <p14:creationId xmlns:p14="http://schemas.microsoft.com/office/powerpoint/2010/main" val="4954852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C086C4-4816-446D-81F1-B2328056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51" y="495188"/>
            <a:ext cx="4183675" cy="2933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9D61CC-E855-4F89-90D4-13AF9D7CF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351" y="3692223"/>
            <a:ext cx="4183675" cy="2840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11A26D-2709-42D8-91EF-F7454050F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5188"/>
            <a:ext cx="4183675" cy="29338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D29EA9-7FD2-4B73-910B-A22A1643B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61307" l="9563" r="89891">
                        <a14:foregroundMark x1="48087" y1="17588" x2="48087" y2="17588"/>
                        <a14:foregroundMark x1="45902" y1="36683" x2="45902" y2="36683"/>
                        <a14:foregroundMark x1="44262" y1="32161" x2="44262" y2="32161"/>
                        <a14:foregroundMark x1="48907" y1="25126" x2="48907" y2="25126"/>
                        <a14:foregroundMark x1="45902" y1="25126" x2="45902" y2="25126"/>
                        <a14:foregroundMark x1="41803" y1="21608" x2="41803" y2="21608"/>
                        <a14:foregroundMark x1="52732" y1="45729" x2="52732" y2="45729"/>
                        <a14:foregroundMark x1="48907" y1="39698" x2="48907" y2="39698"/>
                        <a14:foregroundMark x1="48907" y1="31156" x2="48907" y2="31156"/>
                        <a14:foregroundMark x1="43169" y1="30151" x2="43169" y2="30151"/>
                        <a14:foregroundMark x1="44262" y1="19598" x2="44262" y2="19598"/>
                        <a14:foregroundMark x1="48087" y1="19598" x2="48087" y2="19598"/>
                        <a14:foregroundMark x1="51093" y1="14573" x2="51093" y2="14573"/>
                        <a14:foregroundMark x1="48907" y1="14573" x2="48907" y2="14573"/>
                        <a14:foregroundMark x1="46448" y1="14573" x2="46448" y2="14573"/>
                        <a14:foregroundMark x1="45355" y1="24121" x2="45355" y2="24121"/>
                        <a14:foregroundMark x1="43716" y1="29146" x2="43716" y2="29146"/>
                        <a14:foregroundMark x1="42350" y1="32161" x2="42350" y2="32161"/>
                        <a14:foregroundMark x1="42350" y1="32161" x2="42350" y2="32161"/>
                        <a14:foregroundMark x1="46995" y1="39698" x2="46995" y2="39698"/>
                        <a14:foregroundMark x1="47541" y1="39698" x2="47541" y2="396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0404" y="4824918"/>
            <a:ext cx="2317893" cy="1260275"/>
          </a:xfrm>
          <a:prstGeom prst="rect">
            <a:avLst/>
          </a:prstGeom>
          <a:ln>
            <a:noFill/>
          </a:ln>
          <a:effectLst>
            <a:outerShdw blurRad="63500" sx="111000" sy="111000" algn="ctr" rotWithShape="0">
              <a:schemeClr val="bg1">
                <a:alpha val="18000"/>
              </a:schemeClr>
            </a:outerShdw>
            <a:softEdge rad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9F00E8-7D13-42CF-915D-4D7129FDC1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465" l="595" r="100000">
                        <a14:foregroundMark x1="31867" y1="30120" x2="31867" y2="30120"/>
                        <a14:foregroundMark x1="58145" y1="84605" x2="58145" y2="84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11" y="1604360"/>
            <a:ext cx="986452" cy="876194"/>
          </a:xfrm>
          <a:prstGeom prst="rect">
            <a:avLst/>
          </a:prstGeom>
          <a:effectLst>
            <a:outerShdw blurRad="63500" sx="106000" sy="106000" algn="ctr" rotWithShape="0">
              <a:schemeClr val="bg1">
                <a:alpha val="34000"/>
              </a:schemeClr>
            </a:outerShdw>
          </a:effectLst>
        </p:spPr>
      </p:pic>
      <p:pic>
        <p:nvPicPr>
          <p:cNvPr id="1026" name="Picture 2" descr="æ¥çæºå¾å">
            <a:extLst>
              <a:ext uri="{FF2B5EF4-FFF2-40B4-BE49-F238E27FC236}">
                <a16:creationId xmlns:a16="http://schemas.microsoft.com/office/drawing/2014/main" id="{EE517219-4033-4BA5-AB14-E2ED0E58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58182" l="3670" r="38761">
                        <a14:foregroundMark x1="23624" y1="41364" x2="23624" y2="41364"/>
                        <a14:foregroundMark x1="30963" y1="53636" x2="30963" y2="53636"/>
                        <a14:foregroundMark x1="28899" y1="35909" x2="28899" y2="35909"/>
                        <a14:foregroundMark x1="28899" y1="25909" x2="28899" y2="25909"/>
                        <a14:foregroundMark x1="26147" y1="25909" x2="26147" y2="25909"/>
                        <a14:foregroundMark x1="20642" y1="43182" x2="20642" y2="43182"/>
                        <a14:foregroundMark x1="21101" y1="53636" x2="21101" y2="53636"/>
                        <a14:foregroundMark x1="29128" y1="56818" x2="29128" y2="56818"/>
                        <a14:foregroundMark x1="37385" y1="56818" x2="37385" y2="56818"/>
                        <a14:foregroundMark x1="38303" y1="49545" x2="38303" y2="49545"/>
                        <a14:foregroundMark x1="36468" y1="23182" x2="36468" y2="23182"/>
                        <a14:foregroundMark x1="34174" y1="19545" x2="34174" y2="19545"/>
                        <a14:foregroundMark x1="32569" y1="17273" x2="32569" y2="17273"/>
                        <a14:foregroundMark x1="34862" y1="29091" x2="34862" y2="29091"/>
                        <a14:foregroundMark x1="37385" y1="34091" x2="37385" y2="34091"/>
                        <a14:foregroundMark x1="37385" y1="37273" x2="37385" y2="37273"/>
                        <a14:foregroundMark x1="38303" y1="40909" x2="38303" y2="40909"/>
                        <a14:foregroundMark x1="38532" y1="41818" x2="38532" y2="41818"/>
                        <a14:foregroundMark x1="38532" y1="45000" x2="38532" y2="45000"/>
                        <a14:foregroundMark x1="38532" y1="45909" x2="38532" y2="45909"/>
                        <a14:foregroundMark x1="37615" y1="55455" x2="37615" y2="55455"/>
                        <a14:foregroundMark x1="34404" y1="55909" x2="34404" y2="55909"/>
                        <a14:foregroundMark x1="33486" y1="55455" x2="33486" y2="55455"/>
                        <a14:foregroundMark x1="33486" y1="55455" x2="34404" y2="55000"/>
                        <a14:foregroundMark x1="36009" y1="55000" x2="36009" y2="55000"/>
                        <a14:foregroundMark x1="36468" y1="54545" x2="37156" y2="54545"/>
                        <a14:foregroundMark x1="38073" y1="54545" x2="38073" y2="54545"/>
                        <a14:foregroundMark x1="34404" y1="56364" x2="34404" y2="56364"/>
                        <a14:foregroundMark x1="31422" y1="57273" x2="31422" y2="57273"/>
                        <a14:foregroundMark x1="31651" y1="57273" x2="31651" y2="57273"/>
                        <a14:foregroundMark x1="32798" y1="57273" x2="32798" y2="57273"/>
                        <a14:foregroundMark x1="34862" y1="58182" x2="34862" y2="58182"/>
                        <a14:foregroundMark x1="36009" y1="58636" x2="36009" y2="58636"/>
                        <a14:foregroundMark x1="36927" y1="58636" x2="36927" y2="58636"/>
                        <a14:foregroundMark x1="37615" y1="58636" x2="37615" y2="58636"/>
                        <a14:foregroundMark x1="38303" y1="58636" x2="38303" y2="58636"/>
                        <a14:foregroundMark x1="30505" y1="58182" x2="30505" y2="58182"/>
                        <a14:foregroundMark x1="27523" y1="58182" x2="27523" y2="58182"/>
                        <a14:foregroundMark x1="26835" y1="58182" x2="26835" y2="58182"/>
                        <a14:foregroundMark x1="25688" y1="58182" x2="25688" y2="58182"/>
                        <a14:foregroundMark x1="25000" y1="58182" x2="25000" y2="58182"/>
                        <a14:foregroundMark x1="24541" y1="58182" x2="24541" y2="58182"/>
                        <a14:foregroundMark x1="24083" y1="58636" x2="24083" y2="58636"/>
                        <a14:foregroundMark x1="25000" y1="67273" x2="25000" y2="67273"/>
                        <a14:foregroundMark x1="34174" y1="65000" x2="34174" y2="65000"/>
                        <a14:foregroundMark x1="42202" y1="38182" x2="42202" y2="3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111" y="1393903"/>
            <a:ext cx="3204240" cy="16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24EF24-0517-4345-998E-03FB90756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649" y="4655688"/>
            <a:ext cx="913760" cy="913760"/>
          </a:xfrm>
          <a:prstGeom prst="rect">
            <a:avLst/>
          </a:prstGeom>
          <a:effectLst>
            <a:glow rad="533400">
              <a:schemeClr val="accent1">
                <a:alpha val="22000"/>
              </a:schemeClr>
            </a:glo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FB3FDB-1EA7-4122-8AB0-BDF6BF7208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3714295"/>
            <a:ext cx="4183675" cy="28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62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BBE16C-F1D4-4A62-BE52-7BD5855E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6" y="472457"/>
            <a:ext cx="5120082" cy="27280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FDD19E-BFA8-49CA-8438-D762BF7D6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37" y="3685982"/>
            <a:ext cx="5140181" cy="27280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D85D0D-CE74-4A6B-A29F-9BB01628C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582" y="472457"/>
            <a:ext cx="5120082" cy="27493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070021-B383-462A-8D6F-691980ABA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582" y="3685983"/>
            <a:ext cx="5140181" cy="27280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9A29EC-3F46-42E4-A87A-42D4BFDE3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3143" y="3800491"/>
            <a:ext cx="1470537" cy="7404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F39F012-97B2-4909-A1DC-170445545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3143" y="2301730"/>
            <a:ext cx="2145199" cy="7034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D7CAAB-BA68-4705-A6FB-46BBAABCE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6968" y="3916700"/>
            <a:ext cx="2694981" cy="5969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97204A-D0D7-4D44-ACBB-0F1264CCB7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6935" y="2492536"/>
            <a:ext cx="2754191" cy="5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61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EF4037D0-7F89-48AE-8E45-B11BDF3A5E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5385" y="3463256"/>
            <a:ext cx="4820032" cy="2987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790807-4199-4885-8589-971AB68B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25" y="269744"/>
            <a:ext cx="4820031" cy="29712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04EBCE3-9CD3-4862-AC7E-EAEF7E545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86" y="269744"/>
            <a:ext cx="4820031" cy="2987521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A39692B1-4BC1-46B7-953A-288261251E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21725" y="3463256"/>
            <a:ext cx="4820031" cy="29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32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50E65A-56CB-416B-8039-0BB4F70A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9" y="314707"/>
            <a:ext cx="8558002" cy="58221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F401B1-61C4-4F4B-BA43-835921FDFCF8}"/>
              </a:ext>
            </a:extLst>
          </p:cNvPr>
          <p:cNvSpPr txBox="1"/>
          <p:nvPr/>
        </p:nvSpPr>
        <p:spPr>
          <a:xfrm>
            <a:off x="658759" y="6245334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https://www.howthemarketworks.com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7831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.uisdc.com/wp-content/uploads/2016/05/20160422141456725.jpg">
            <a:extLst>
              <a:ext uri="{FF2B5EF4-FFF2-40B4-BE49-F238E27FC236}">
                <a16:creationId xmlns:a16="http://schemas.microsoft.com/office/drawing/2014/main" id="{D9E82EC1-8CAC-4F55-86BC-F233971E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31" y="1483360"/>
            <a:ext cx="5241946" cy="556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B50AF83-8DB9-4C5B-B436-1133B7D29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8894" y="1908288"/>
            <a:ext cx="9144000" cy="13103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solidFill>
                  <a:srgbClr val="9AC2F8"/>
                </a:solidFill>
              </a:rPr>
              <a:t>服</a:t>
            </a:r>
            <a:r>
              <a:rPr lang="zh-CN" altLang="en-US" b="1" dirty="0">
                <a:solidFill>
                  <a:srgbClr val="C9DEFB"/>
                </a:solidFill>
              </a:rPr>
              <a:t>务器</a:t>
            </a:r>
            <a:r>
              <a:rPr lang="zh-CN" altLang="en-US" b="1" dirty="0">
                <a:solidFill>
                  <a:srgbClr val="FEFEF0"/>
                </a:solidFill>
              </a:rPr>
              <a:t>端</a:t>
            </a:r>
            <a:endParaRPr lang="zh-CN" altLang="en-US" dirty="0">
              <a:solidFill>
                <a:srgbClr val="FEFEF0"/>
              </a:solidFill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A8C97815-EC43-4163-B067-7E311283538A}"/>
              </a:ext>
            </a:extLst>
          </p:cNvPr>
          <p:cNvSpPr txBox="1">
            <a:spLocks/>
          </p:cNvSpPr>
          <p:nvPr/>
        </p:nvSpPr>
        <p:spPr>
          <a:xfrm>
            <a:off x="5021345" y="3306124"/>
            <a:ext cx="5575535" cy="45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en-US" altLang="zh-CN" dirty="0">
                <a:solidFill>
                  <a:srgbClr val="E9E2FA"/>
                </a:solidFill>
              </a:rPr>
              <a:t>-Gr</a:t>
            </a:r>
            <a:r>
              <a:rPr lang="en-US" altLang="zh-CN" dirty="0">
                <a:solidFill>
                  <a:srgbClr val="D2CAFA"/>
                </a:solidFill>
              </a:rPr>
              <a:t>oup Stock Tra</a:t>
            </a:r>
            <a:r>
              <a:rPr lang="en-US" altLang="zh-CN" dirty="0">
                <a:solidFill>
                  <a:srgbClr val="E9E2FA"/>
                </a:solidFill>
              </a:rPr>
              <a:t>ding Sy</a:t>
            </a:r>
            <a:r>
              <a:rPr lang="en-US" altLang="zh-CN" dirty="0">
                <a:solidFill>
                  <a:schemeClr val="bg1"/>
                </a:solidFill>
              </a:rPr>
              <a:t>stem - Server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367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A782B-6624-42F3-9136-550F153FC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服务器端 </a:t>
            </a:r>
            <a:r>
              <a:rPr lang="en-US" altLang="zh-CN" dirty="0">
                <a:solidFill>
                  <a:schemeClr val="bg1"/>
                </a:solidFill>
              </a:rPr>
              <a:t>- SERVER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D1A444-88B4-44FF-8BED-6E64569D2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6528"/>
            <a:ext cx="6706136" cy="519846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509FA-A532-4519-930C-3FF598F3C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600" y="1450976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Spring Boot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+ Alibaba Druid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+ JDBCTemplate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+ Spring-Session (Redis)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691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5B18436C-BB0F-48B0-8530-D5C54F92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37" y="1598156"/>
            <a:ext cx="2165808" cy="2165808"/>
          </a:xfrm>
          <a:prstGeom prst="rect">
            <a:avLst/>
          </a:prstGeom>
          <a:effectLst>
            <a:glow rad="533400">
              <a:srgbClr val="8772F2">
                <a:alpha val="19000"/>
              </a:srgbClr>
            </a:glo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B50AF83-8DB9-4C5B-B436-1133B7D29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8894" y="1908288"/>
            <a:ext cx="9144000" cy="13103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solidFill>
                  <a:srgbClr val="9AC2F8"/>
                </a:solidFill>
              </a:rPr>
              <a:t>工作</a:t>
            </a:r>
            <a:r>
              <a:rPr lang="zh-CN" altLang="en-US" b="1" dirty="0">
                <a:solidFill>
                  <a:srgbClr val="C9DEFB"/>
                </a:solidFill>
              </a:rPr>
              <a:t>人员</a:t>
            </a:r>
            <a:r>
              <a:rPr lang="zh-CN" altLang="en-US" b="1" dirty="0">
                <a:solidFill>
                  <a:srgbClr val="E9E2FA"/>
                </a:solidFill>
              </a:rPr>
              <a:t>客户</a:t>
            </a:r>
            <a:r>
              <a:rPr lang="zh-CN" altLang="en-US" b="1" dirty="0">
                <a:solidFill>
                  <a:schemeClr val="bg1"/>
                </a:solidFill>
              </a:rPr>
              <a:t>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A8C97815-EC43-4163-B067-7E311283538A}"/>
              </a:ext>
            </a:extLst>
          </p:cNvPr>
          <p:cNvSpPr txBox="1">
            <a:spLocks/>
          </p:cNvSpPr>
          <p:nvPr/>
        </p:nvSpPr>
        <p:spPr>
          <a:xfrm>
            <a:off x="5021345" y="3306124"/>
            <a:ext cx="5816772" cy="45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en-US" altLang="zh-CN" dirty="0">
                <a:solidFill>
                  <a:srgbClr val="E9E2FA"/>
                </a:solidFill>
              </a:rPr>
              <a:t>-Gr</a:t>
            </a:r>
            <a:r>
              <a:rPr lang="en-US" altLang="zh-CN" dirty="0">
                <a:solidFill>
                  <a:srgbClr val="D2CAFA"/>
                </a:solidFill>
              </a:rPr>
              <a:t>oup Stock Tra</a:t>
            </a:r>
            <a:r>
              <a:rPr lang="en-US" altLang="zh-CN" dirty="0">
                <a:solidFill>
                  <a:srgbClr val="E9E2FA"/>
                </a:solidFill>
              </a:rPr>
              <a:t>ding Sy</a:t>
            </a:r>
            <a:r>
              <a:rPr lang="en-US" altLang="zh-CN" dirty="0">
                <a:solidFill>
                  <a:schemeClr val="bg1"/>
                </a:solidFill>
              </a:rPr>
              <a:t>stem - Admin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4906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F62C4-3E5D-429F-AD4B-7FFA9942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登陆失败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DAA64F6-C46C-48C1-AECB-31F1FEF2F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11" y="1422399"/>
            <a:ext cx="3853822" cy="2567493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BF1386-F11C-4A73-8F9A-7A9E371E8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946" y="1422399"/>
            <a:ext cx="3853823" cy="25674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2EA302-D74F-42BB-A32B-83C211B4E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12" y="4151854"/>
            <a:ext cx="3853822" cy="25674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0E8F0AF-1BCD-45F9-8CEA-413BFE177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946" y="4151854"/>
            <a:ext cx="3853823" cy="25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4478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F62C4-3E5D-429F-AD4B-7FFA9942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登陆成功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BC679F1-A235-42DA-8016-65F44C306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3" y="1510233"/>
            <a:ext cx="7598004" cy="4886710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9D41B0-5134-47A7-9340-43964D12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2" y="1510233"/>
            <a:ext cx="7569363" cy="48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54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17A5A-D34B-4BBB-ACB2-355FF57A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产品预览 </a:t>
            </a:r>
            <a:r>
              <a:rPr lang="en-US" altLang="zh-CN" dirty="0">
                <a:solidFill>
                  <a:schemeClr val="bg1"/>
                </a:solidFill>
              </a:rPr>
              <a:t>– PREVIEW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7FBDEA-2CFD-47F7-880D-2302AA6D0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1" y="1598156"/>
            <a:ext cx="2165808" cy="2165808"/>
          </a:xfrm>
          <a:effectLst>
            <a:glow rad="533400">
              <a:srgbClr val="8772F2">
                <a:alpha val="19000"/>
              </a:srgb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91AE4A-C203-4018-B566-AFB51A2BF749}"/>
              </a:ext>
            </a:extLst>
          </p:cNvPr>
          <p:cNvSpPr txBox="1"/>
          <p:nvPr/>
        </p:nvSpPr>
        <p:spPr>
          <a:xfrm>
            <a:off x="3076666" y="39688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用户客户端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8DE157-9AFE-4DCA-B097-B386221C23FC}"/>
              </a:ext>
            </a:extLst>
          </p:cNvPr>
          <p:cNvSpPr txBox="1"/>
          <p:nvPr/>
        </p:nvSpPr>
        <p:spPr>
          <a:xfrm>
            <a:off x="5794894" y="396888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工作人员客户端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B9489C0-AA35-4B2C-ABCA-4A1336528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78" y="1598156"/>
            <a:ext cx="2791922" cy="2165807"/>
          </a:xfrm>
          <a:prstGeom prst="rect">
            <a:avLst/>
          </a:prstGeom>
          <a:effectLst>
            <a:glow rad="533400">
              <a:schemeClr val="accent1">
                <a:alpha val="22000"/>
              </a:schemeClr>
            </a:glo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8A7CB05-7DED-419A-B596-6288533C88F3}"/>
              </a:ext>
            </a:extLst>
          </p:cNvPr>
          <p:cNvSpPr txBox="1"/>
          <p:nvPr/>
        </p:nvSpPr>
        <p:spPr>
          <a:xfrm>
            <a:off x="8765846" y="3968883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信息发布网页端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4D5964-D6BF-4904-9F22-23B162A15507}"/>
              </a:ext>
            </a:extLst>
          </p:cNvPr>
          <p:cNvSpPr txBox="1"/>
          <p:nvPr/>
        </p:nvSpPr>
        <p:spPr>
          <a:xfrm>
            <a:off x="2855537" y="4635471"/>
            <a:ext cx="2339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面向股民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提供用户能够方便进行的查询股票和买卖指令操作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72289A0-EEA6-4B8B-8327-6A34CCEC8EC3}"/>
              </a:ext>
            </a:extLst>
          </p:cNvPr>
          <p:cNvSpPr txBox="1"/>
          <p:nvPr/>
        </p:nvSpPr>
        <p:spPr>
          <a:xfrm>
            <a:off x="5794894" y="4635468"/>
            <a:ext cx="2339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面向管理员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提供业务操作和股票的相关设置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193E5D-43F2-4E85-8AC1-D45D8932E1E1}"/>
              </a:ext>
            </a:extLst>
          </p:cNvPr>
          <p:cNvSpPr txBox="1"/>
          <p:nvPr/>
        </p:nvSpPr>
        <p:spPr>
          <a:xfrm>
            <a:off x="8765846" y="4635468"/>
            <a:ext cx="2339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面向所有人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提供便捷的查看股票界面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7ECD12-CFF4-4C24-8AEE-E3950CE05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37" y="1598156"/>
            <a:ext cx="2165808" cy="2165808"/>
          </a:xfrm>
          <a:prstGeom prst="rect">
            <a:avLst/>
          </a:prstGeom>
          <a:effectLst>
            <a:glow rad="533400">
              <a:schemeClr val="accent1">
                <a:alpha val="22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8862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07343-93F0-4905-9A1B-9393B47A8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1" y="1510232"/>
            <a:ext cx="7598004" cy="48953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21F62C4-3E5D-429F-AD4B-7FFA9942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修改管理员密码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9DE71C7-C22F-45E4-A964-EAEBD8B4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746" y="1510232"/>
            <a:ext cx="3517870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新旧密码必须不同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新密码不能为空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新密码必须：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包含数字；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包含字母；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长度大于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个字符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3067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调用返回结构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7C2527-19B7-40B5-9AC7-BCC817C15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638" y="341594"/>
            <a:ext cx="5257800" cy="3087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245074-6205-4CAB-840D-195779295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" y="1447519"/>
            <a:ext cx="5933402" cy="50453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EF8718-0B39-4A6E-9A85-6C208808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638" y="3567394"/>
            <a:ext cx="4790162" cy="31065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470606-4E8A-49A7-87C8-0F00A4833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7" y="3031489"/>
            <a:ext cx="6138797" cy="2378992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03276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F9E47D-95C4-4342-99E6-C87D141A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证券账户业务相关</a:t>
            </a:r>
          </a:p>
        </p:txBody>
      </p:sp>
    </p:spTree>
    <p:extLst>
      <p:ext uri="{BB962C8B-B14F-4D97-AF65-F5344CB8AC3E}">
        <p14:creationId xmlns:p14="http://schemas.microsoft.com/office/powerpoint/2010/main" val="21070072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684036-2166-401F-8471-E2BE11809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071" y="1510232"/>
            <a:ext cx="7581725" cy="4886709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证券账户相关业务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注册账户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97F847-63C6-4021-B544-E4966F12A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68" y="1510232"/>
            <a:ext cx="2241649" cy="48984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8DF588-BF7A-4B1F-9DEF-3FECD162D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31" y="1504047"/>
            <a:ext cx="2465424" cy="48990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F54227-628D-414F-A9DC-59326F7D6477}"/>
              </a:ext>
            </a:extLst>
          </p:cNvPr>
          <p:cNvSpPr/>
          <p:nvPr/>
        </p:nvSpPr>
        <p:spPr>
          <a:xfrm>
            <a:off x="-610071" y="1429305"/>
            <a:ext cx="1488960" cy="50635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0682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54FA6D4-E4A0-4494-B879-80EE0FF5B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1" y="1510233"/>
            <a:ext cx="7581725" cy="4891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证券账户相关业务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冻结账户</a:t>
            </a:r>
          </a:p>
        </p:txBody>
      </p:sp>
    </p:spTree>
    <p:extLst>
      <p:ext uri="{BB962C8B-B14F-4D97-AF65-F5344CB8AC3E}">
        <p14:creationId xmlns:p14="http://schemas.microsoft.com/office/powerpoint/2010/main" val="15032836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4E8DE03-7E05-44BB-8F0C-EBA5C0F02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86" y="1510233"/>
            <a:ext cx="2361721" cy="48690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2350B7-6707-43BE-A5E4-9F921E96A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2" y="1510234"/>
            <a:ext cx="7581724" cy="4891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证券账户相关业务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注销账户</a:t>
            </a:r>
          </a:p>
        </p:txBody>
      </p:sp>
    </p:spTree>
    <p:extLst>
      <p:ext uri="{BB962C8B-B14F-4D97-AF65-F5344CB8AC3E}">
        <p14:creationId xmlns:p14="http://schemas.microsoft.com/office/powerpoint/2010/main" val="31016781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530F57-A685-4468-B9FC-6F13273E0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2" y="1510234"/>
            <a:ext cx="7581724" cy="4891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证券账户相关业务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补办账户</a:t>
            </a:r>
          </a:p>
        </p:txBody>
      </p:sp>
    </p:spTree>
    <p:extLst>
      <p:ext uri="{BB962C8B-B14F-4D97-AF65-F5344CB8AC3E}">
        <p14:creationId xmlns:p14="http://schemas.microsoft.com/office/powerpoint/2010/main" val="31460914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F9E47D-95C4-4342-99E6-C87D141A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资金账户业务相关</a:t>
            </a:r>
          </a:p>
        </p:txBody>
      </p:sp>
    </p:spTree>
    <p:extLst>
      <p:ext uri="{BB962C8B-B14F-4D97-AF65-F5344CB8AC3E}">
        <p14:creationId xmlns:p14="http://schemas.microsoft.com/office/powerpoint/2010/main" val="118943551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B9C698-36AD-4431-A19F-9B854ABC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2" y="1510234"/>
            <a:ext cx="7592234" cy="4891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资金账户相关业务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注册账户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85CD0C7-EC23-4C2E-954E-BDFBDB19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84" y="4432829"/>
            <a:ext cx="5524816" cy="1829874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5333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736243C-7A3F-49CD-9540-C1EBFD61A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2" y="1510234"/>
            <a:ext cx="7592233" cy="4891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资金账户相关业务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结息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3129C0-411D-4BA3-B88F-92CD19A3C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40" y="4322269"/>
            <a:ext cx="4944160" cy="2170606"/>
          </a:xfr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64995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F9E47D-95C4-4342-99E6-C87D141A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整 体 构 架</a:t>
            </a:r>
          </a:p>
        </p:txBody>
      </p:sp>
    </p:spTree>
    <p:extLst>
      <p:ext uri="{BB962C8B-B14F-4D97-AF65-F5344CB8AC3E}">
        <p14:creationId xmlns:p14="http://schemas.microsoft.com/office/powerpoint/2010/main" val="299177637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348FFB-F9CC-4502-8349-A180BBBC7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2" y="1510235"/>
            <a:ext cx="7592234" cy="4891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资金账户相关业务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找回账户</a:t>
            </a:r>
          </a:p>
        </p:txBody>
      </p:sp>
    </p:spTree>
    <p:extLst>
      <p:ext uri="{BB962C8B-B14F-4D97-AF65-F5344CB8AC3E}">
        <p14:creationId xmlns:p14="http://schemas.microsoft.com/office/powerpoint/2010/main" val="426089524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BA773D-6C6B-4656-968B-5958176C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2" y="1510235"/>
            <a:ext cx="7592234" cy="4891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资金账户相关业务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详细业务</a:t>
            </a:r>
          </a:p>
        </p:txBody>
      </p:sp>
    </p:spTree>
    <p:extLst>
      <p:ext uri="{BB962C8B-B14F-4D97-AF65-F5344CB8AC3E}">
        <p14:creationId xmlns:p14="http://schemas.microsoft.com/office/powerpoint/2010/main" val="326664706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6F43B1-CA09-4DE3-B4B6-AA117C54E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2" y="1510235"/>
            <a:ext cx="7592233" cy="4891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资金账户详细业务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查看交易记录</a:t>
            </a:r>
          </a:p>
        </p:txBody>
      </p:sp>
    </p:spTree>
    <p:extLst>
      <p:ext uri="{BB962C8B-B14F-4D97-AF65-F5344CB8AC3E}">
        <p14:creationId xmlns:p14="http://schemas.microsoft.com/office/powerpoint/2010/main" val="1425623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12AB50-B70D-40CC-9617-424C1EE8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2" y="1516789"/>
            <a:ext cx="7592234" cy="48916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资金账户详细业务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存取款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37E66F-6AE8-413E-8755-6D14A694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28" y="2153920"/>
            <a:ext cx="5096072" cy="32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508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CCB41F-9461-45B4-B623-0C3F0156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2" y="1510235"/>
            <a:ext cx="7592234" cy="4891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资金账户详细业务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修改密码</a:t>
            </a:r>
          </a:p>
        </p:txBody>
      </p:sp>
    </p:spTree>
    <p:extLst>
      <p:ext uri="{BB962C8B-B14F-4D97-AF65-F5344CB8AC3E}">
        <p14:creationId xmlns:p14="http://schemas.microsoft.com/office/powerpoint/2010/main" val="134188258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F6D866-84A9-435E-9BBC-0CBDCABC6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2" y="1510234"/>
            <a:ext cx="7592234" cy="48916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资金账户详细业务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注销账户</a:t>
            </a:r>
          </a:p>
        </p:txBody>
      </p:sp>
    </p:spTree>
    <p:extLst>
      <p:ext uri="{BB962C8B-B14F-4D97-AF65-F5344CB8AC3E}">
        <p14:creationId xmlns:p14="http://schemas.microsoft.com/office/powerpoint/2010/main" val="41939984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F9E47D-95C4-4342-99E6-C87D141A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内部管理业务相关</a:t>
            </a:r>
          </a:p>
        </p:txBody>
      </p:sp>
    </p:spTree>
    <p:extLst>
      <p:ext uri="{BB962C8B-B14F-4D97-AF65-F5344CB8AC3E}">
        <p14:creationId xmlns:p14="http://schemas.microsoft.com/office/powerpoint/2010/main" val="331625174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内部管理相关业务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CC2805-C1C5-4827-B5A5-0226B44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2197"/>
            <a:ext cx="8296373" cy="4900678"/>
          </a:xfrm>
        </p:spPr>
      </p:pic>
    </p:spTree>
    <p:extLst>
      <p:ext uri="{BB962C8B-B14F-4D97-AF65-F5344CB8AC3E}">
        <p14:creationId xmlns:p14="http://schemas.microsoft.com/office/powerpoint/2010/main" val="227395592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CF60EA-AC58-4F50-A58B-AF6E25A55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92197"/>
            <a:ext cx="8296373" cy="49006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内部管理相关业务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搜索功能</a:t>
            </a:r>
          </a:p>
        </p:txBody>
      </p:sp>
    </p:spTree>
    <p:extLst>
      <p:ext uri="{BB962C8B-B14F-4D97-AF65-F5344CB8AC3E}">
        <p14:creationId xmlns:p14="http://schemas.microsoft.com/office/powerpoint/2010/main" val="55898198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5EE012-F968-4EDC-ACCB-AC89050E3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592197"/>
            <a:ext cx="8673447" cy="49065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内部管理相关业务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股票详细信息</a:t>
            </a:r>
          </a:p>
        </p:txBody>
      </p:sp>
    </p:spTree>
    <p:extLst>
      <p:ext uri="{BB962C8B-B14F-4D97-AF65-F5344CB8AC3E}">
        <p14:creationId xmlns:p14="http://schemas.microsoft.com/office/powerpoint/2010/main" val="40890795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17A5A-D34B-4BBB-ACB2-355FF57A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整体架构 </a:t>
            </a:r>
            <a:r>
              <a:rPr lang="en-US" altLang="zh-CN" dirty="0">
                <a:solidFill>
                  <a:schemeClr val="bg1"/>
                </a:solidFill>
              </a:rPr>
              <a:t>– STRUCTURE v0.0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B8B1D1-3AB0-4E06-8108-6CCFE8141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9" b="95926" l="1978" r="966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" y="1129478"/>
            <a:ext cx="9004300" cy="5830122"/>
          </a:xfrm>
          <a:prstGeom prst="rect">
            <a:avLst/>
          </a:prstGeom>
        </p:spPr>
      </p:pic>
      <p:pic>
        <p:nvPicPr>
          <p:cNvPr id="7" name="Picture 2" descr="æ¥çæºå¾å">
            <a:extLst>
              <a:ext uri="{FF2B5EF4-FFF2-40B4-BE49-F238E27FC236}">
                <a16:creationId xmlns:a16="http://schemas.microsoft.com/office/drawing/2014/main" id="{7AD89369-BF11-4FB1-8AC4-EB83B077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6" b="89662" l="4641" r="966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1" y="3764281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æ¥çæºå¾å">
            <a:extLst>
              <a:ext uri="{FF2B5EF4-FFF2-40B4-BE49-F238E27FC236}">
                <a16:creationId xmlns:a16="http://schemas.microsoft.com/office/drawing/2014/main" id="{667582F6-7024-41AA-92D7-431AF60BA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6" b="89662" l="4641" r="966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49" y="3764281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è¡ä»·ï¼è¡¨ç°ç­">
            <a:extLst>
              <a:ext uri="{FF2B5EF4-FFF2-40B4-BE49-F238E27FC236}">
                <a16:creationId xmlns:a16="http://schemas.microsoft.com/office/drawing/2014/main" id="{B46D50FD-1980-4445-A996-EC58101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03" y="2286858"/>
            <a:ext cx="1761490" cy="176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889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0AF83-8DB9-4C5B-B436-1133B7D29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8894" y="1908288"/>
            <a:ext cx="9144000" cy="13103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solidFill>
                  <a:srgbClr val="D2CAFA"/>
                </a:solidFill>
              </a:rPr>
              <a:t>用户客</a:t>
            </a:r>
            <a:r>
              <a:rPr lang="zh-CN" altLang="en-US" b="1" dirty="0">
                <a:solidFill>
                  <a:srgbClr val="E9E2FA"/>
                </a:solidFill>
              </a:rPr>
              <a:t>户</a:t>
            </a:r>
            <a:r>
              <a:rPr lang="zh-CN" altLang="en-US" b="1" dirty="0">
                <a:solidFill>
                  <a:schemeClr val="bg1"/>
                </a:solidFill>
              </a:rPr>
              <a:t>端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6C5949-48E2-4290-A6EC-206F43641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37" y="1598156"/>
            <a:ext cx="2165808" cy="2165808"/>
          </a:xfrm>
          <a:prstGeom prst="rect">
            <a:avLst/>
          </a:prstGeom>
          <a:effectLst>
            <a:glow rad="533400">
              <a:schemeClr val="accent1">
                <a:alpha val="27000"/>
              </a:schemeClr>
            </a:glow>
          </a:effectLst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A8C97815-EC43-4163-B067-7E311283538A}"/>
              </a:ext>
            </a:extLst>
          </p:cNvPr>
          <p:cNvSpPr txBox="1">
            <a:spLocks/>
          </p:cNvSpPr>
          <p:nvPr/>
        </p:nvSpPr>
        <p:spPr>
          <a:xfrm>
            <a:off x="5108894" y="3306124"/>
            <a:ext cx="5451902" cy="45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9E2F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-Gr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D2CAF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oup Stock Tra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9E2F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ding Sy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stem - Client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055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6BB160-2C1E-4436-BBF1-ED988B183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27970" cy="46564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股票查询</a:t>
            </a:r>
          </a:p>
        </p:txBody>
      </p:sp>
    </p:spTree>
    <p:extLst>
      <p:ext uri="{BB962C8B-B14F-4D97-AF65-F5344CB8AC3E}">
        <p14:creationId xmlns:p14="http://schemas.microsoft.com/office/powerpoint/2010/main" val="330221861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012DB5-557F-4A8B-AB5B-C4149AC3E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4789"/>
            <a:ext cx="7048500" cy="466821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买卖股票</a:t>
            </a:r>
          </a:p>
        </p:txBody>
      </p:sp>
    </p:spTree>
    <p:extLst>
      <p:ext uri="{BB962C8B-B14F-4D97-AF65-F5344CB8AC3E}">
        <p14:creationId xmlns:p14="http://schemas.microsoft.com/office/powerpoint/2010/main" val="137524899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D415FB-5CF4-40F3-B997-5715B2DBD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1" y="1690688"/>
            <a:ext cx="7227970" cy="46564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0C00E8-A17F-494B-8EB9-5EDCCF9C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撤销指令</a:t>
            </a:r>
          </a:p>
        </p:txBody>
      </p:sp>
    </p:spTree>
    <p:extLst>
      <p:ext uri="{BB962C8B-B14F-4D97-AF65-F5344CB8AC3E}">
        <p14:creationId xmlns:p14="http://schemas.microsoft.com/office/powerpoint/2010/main" val="355066887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F9E47D-95C4-4342-99E6-C87D141A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数据库结构</a:t>
            </a:r>
          </a:p>
        </p:txBody>
      </p:sp>
    </p:spTree>
    <p:extLst>
      <p:ext uri="{BB962C8B-B14F-4D97-AF65-F5344CB8AC3E}">
        <p14:creationId xmlns:p14="http://schemas.microsoft.com/office/powerpoint/2010/main" val="81654168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2F1F67-F332-475C-AFAB-8AFB84C42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9850"/>
            <a:ext cx="107696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234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9ECD843-943B-4085-9A58-168B09A0D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80" y="1598157"/>
            <a:ext cx="2791922" cy="2165807"/>
          </a:xfrm>
          <a:prstGeom prst="rect">
            <a:avLst/>
          </a:prstGeom>
          <a:effectLst>
            <a:glow rad="533400">
              <a:schemeClr val="accent1">
                <a:alpha val="22000"/>
              </a:schemeClr>
            </a:glo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B50AF83-8DB9-4C5B-B436-1133B7D29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8894" y="1908288"/>
            <a:ext cx="9144000" cy="13103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solidFill>
                  <a:srgbClr val="FBFAC5"/>
                </a:solidFill>
              </a:rPr>
              <a:t>网</a:t>
            </a:r>
            <a:r>
              <a:rPr lang="zh-CN" altLang="en-US" b="1" dirty="0">
                <a:solidFill>
                  <a:srgbClr val="FEFEF0"/>
                </a:solidFill>
              </a:rPr>
              <a:t>页</a:t>
            </a:r>
            <a:r>
              <a:rPr lang="zh-CN" altLang="en-US" b="1" dirty="0">
                <a:solidFill>
                  <a:schemeClr val="bg1"/>
                </a:solidFill>
              </a:rPr>
              <a:t>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A8C97815-EC43-4163-B067-7E311283538A}"/>
              </a:ext>
            </a:extLst>
          </p:cNvPr>
          <p:cNvSpPr txBox="1">
            <a:spLocks/>
          </p:cNvSpPr>
          <p:nvPr/>
        </p:nvSpPr>
        <p:spPr>
          <a:xfrm>
            <a:off x="5021345" y="3306124"/>
            <a:ext cx="5816772" cy="45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en-US" altLang="zh-CN" dirty="0">
                <a:solidFill>
                  <a:srgbClr val="FEFEF0"/>
                </a:solidFill>
              </a:rPr>
              <a:t>-G</a:t>
            </a:r>
            <a:r>
              <a:rPr lang="en-US" altLang="zh-CN" dirty="0">
                <a:solidFill>
                  <a:srgbClr val="FBFAC5"/>
                </a:solidFill>
              </a:rPr>
              <a:t>roup Stock Tra</a:t>
            </a:r>
            <a:r>
              <a:rPr lang="en-US" altLang="zh-CN" dirty="0">
                <a:solidFill>
                  <a:srgbClr val="FEFEF0"/>
                </a:solidFill>
              </a:rPr>
              <a:t>ding Syste</a:t>
            </a:r>
            <a:r>
              <a:rPr lang="en-US" altLang="zh-CN" dirty="0">
                <a:solidFill>
                  <a:schemeClr val="bg1"/>
                </a:solidFill>
              </a:rPr>
              <a:t>m - Browser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5812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92EFB-B292-403A-B8A7-7A10AC84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/Users/Twelverie/Library/Containers/com.tencent.qq/Data/Library/Caches/Images/876465D58953FBDB447B647C7A05FB0D.jpg">
            <a:extLst>
              <a:ext uri="{FF2B5EF4-FFF2-40B4-BE49-F238E27FC236}">
                <a16:creationId xmlns:a16="http://schemas.microsoft.com/office/drawing/2014/main" id="{8F1B5C29-26AB-4A74-B5C0-A25665D370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" y="365125"/>
            <a:ext cx="11280458" cy="6173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95538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/Users/Twelverie/Library/Containers/com.tencent.qq/Data/Library/Caches/Images/ED71D3AC78B44FC0D2D109170B02ED44.jpg">
            <a:extLst>
              <a:ext uri="{FF2B5EF4-FFF2-40B4-BE49-F238E27FC236}">
                <a16:creationId xmlns:a16="http://schemas.microsoft.com/office/drawing/2014/main" id="{879AC1B3-88C0-449C-B074-F92C0138AFF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" y="365125"/>
            <a:ext cx="11280457" cy="6173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46080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/Users/Twelverie/Library/Containers/com.tencent.qq/Data/Library/Caches/Images/735C53D68098257EDD733F907C61CD08.jpg">
            <a:extLst>
              <a:ext uri="{FF2B5EF4-FFF2-40B4-BE49-F238E27FC236}">
                <a16:creationId xmlns:a16="http://schemas.microsoft.com/office/drawing/2014/main" id="{D9C95A83-A093-489F-B270-960F59B5FB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" y="365125"/>
            <a:ext cx="11280457" cy="612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7711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727EF7-5575-40C6-88A5-DFAFF11B84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1609"/>
          <a:stretch/>
        </p:blipFill>
        <p:spPr>
          <a:xfrm>
            <a:off x="474979" y="1544320"/>
            <a:ext cx="8993585" cy="53136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E17A5A-D34B-4BBB-ACB2-355FF57A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整体架构 </a:t>
            </a:r>
            <a:r>
              <a:rPr lang="en-US" altLang="zh-CN" dirty="0">
                <a:solidFill>
                  <a:schemeClr val="bg1"/>
                </a:solidFill>
              </a:rPr>
              <a:t>– STRUCTURE DESIRED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 descr="è¡ä»·ï¼è¡¨ç°ç­">
            <a:extLst>
              <a:ext uri="{FF2B5EF4-FFF2-40B4-BE49-F238E27FC236}">
                <a16:creationId xmlns:a16="http://schemas.microsoft.com/office/drawing/2014/main" id="{B46D50FD-1980-4445-A996-EC58101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03" y="2286858"/>
            <a:ext cx="1761490" cy="176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076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/Users/Twelverie/Library/Containers/com.tencent.qq/Data/Library/Caches/Images/735C53D68098257EDD733F907C61CD08.jpg">
            <a:extLst>
              <a:ext uri="{FF2B5EF4-FFF2-40B4-BE49-F238E27FC236}">
                <a16:creationId xmlns:a16="http://schemas.microsoft.com/office/drawing/2014/main" id="{D9C95A83-A093-489F-B270-960F59B5FB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" y="365125"/>
            <a:ext cx="11280457" cy="612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080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39375D7E-E614-481A-81FE-FF3B2B1E9C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3222" y="365125"/>
            <a:ext cx="11280457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8372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211C0448-E5F7-4FEB-87FA-7EABA03461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3221" y="365125"/>
            <a:ext cx="11280457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706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4908E3AB-8CB7-43B4-8D9C-2DF96A8AA9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3221" y="365125"/>
            <a:ext cx="11280457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531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0AF83-8DB9-4C5B-B436-1133B7D29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5710" y="171036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13800" b="1" dirty="0">
                <a:solidFill>
                  <a:srgbClr val="8772F2"/>
                </a:solidFill>
              </a:rPr>
              <a:t>T</a:t>
            </a:r>
            <a:r>
              <a:rPr lang="en-US" altLang="zh-CN" sz="8000" b="1" dirty="0">
                <a:solidFill>
                  <a:srgbClr val="A190F4"/>
                </a:solidFill>
              </a:rPr>
              <a:t>H</a:t>
            </a:r>
            <a:r>
              <a:rPr lang="en-US" altLang="zh-CN" sz="8000" b="1" dirty="0">
                <a:solidFill>
                  <a:srgbClr val="D2CAFA"/>
                </a:solidFill>
              </a:rPr>
              <a:t>AN</a:t>
            </a:r>
            <a:r>
              <a:rPr lang="en-US" altLang="zh-CN" sz="8000" b="1" dirty="0">
                <a:solidFill>
                  <a:srgbClr val="E9E2FA"/>
                </a:solidFill>
              </a:rPr>
              <a:t>K</a:t>
            </a:r>
            <a:r>
              <a:rPr lang="en-US" altLang="zh-CN" sz="80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94D890-A6C1-4C01-8622-C056F7502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6927" y="4431963"/>
            <a:ext cx="9144000" cy="1655762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C9DEF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https://github.com/Great-Keith/SbockBradingBystem</a:t>
            </a:r>
            <a:endParaRPr lang="en-US" altLang="zh-CN" dirty="0">
              <a:solidFill>
                <a:srgbClr val="C9DEFB"/>
              </a:solidFill>
            </a:endParaRPr>
          </a:p>
          <a:p>
            <a:pPr algn="l"/>
            <a:r>
              <a:rPr lang="en-US" altLang="zh-CN" dirty="0">
                <a:solidFill>
                  <a:srgbClr val="C9DEF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https://github.com/Great-Keith/sts-server</a:t>
            </a:r>
            <a:endParaRPr lang="en-US" altLang="zh-CN" dirty="0">
              <a:solidFill>
                <a:srgbClr val="C9DEFB"/>
              </a:solidFill>
            </a:endParaRPr>
          </a:p>
          <a:p>
            <a:pPr algn="l"/>
            <a:r>
              <a:rPr lang="en-US" altLang="zh-CN" dirty="0">
                <a:solidFill>
                  <a:srgbClr val="C9DEF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https://dev.tencent.com/u/zjuwyd/p/stocktradegkd/git</a:t>
            </a:r>
            <a:endParaRPr lang="zh-CN" altLang="en-US" dirty="0">
              <a:solidFill>
                <a:srgbClr val="C9DEFB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6C5949-48E2-4290-A6EC-206F43641B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37" y="1598156"/>
            <a:ext cx="2165808" cy="2165808"/>
          </a:xfrm>
          <a:prstGeom prst="rect">
            <a:avLst/>
          </a:prstGeom>
          <a:effectLst>
            <a:glow rad="533400">
              <a:schemeClr val="accent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21506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3AA73BE-11DB-4021-B32E-3ED6FE7B5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9" b="96481" l="2998" r="981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" y="1129478"/>
            <a:ext cx="9004298" cy="5830122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E17A5A-D34B-4BBB-ACB2-355FF57A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整体架构 </a:t>
            </a:r>
            <a:r>
              <a:rPr lang="en-US" altLang="zh-CN" dirty="0">
                <a:solidFill>
                  <a:schemeClr val="bg1"/>
                </a:solidFill>
              </a:rPr>
              <a:t>– STRUCTURE v1.0/2.0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è¡ä»·ï¼è¡¨ç°ç­">
            <a:extLst>
              <a:ext uri="{FF2B5EF4-FFF2-40B4-BE49-F238E27FC236}">
                <a16:creationId xmlns:a16="http://schemas.microsoft.com/office/drawing/2014/main" id="{F0FD69DE-C4C2-41B6-8D66-DADF8F8A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03" y="2286858"/>
            <a:ext cx="1761490" cy="176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2334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F9E47D-95C4-4342-99E6-C87D141A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为什么要用</a:t>
            </a:r>
            <a:r>
              <a:rPr lang="en-US" altLang="zh-CN" sz="6000" dirty="0">
                <a:solidFill>
                  <a:schemeClr val="bg1"/>
                </a:solidFill>
              </a:rPr>
              <a:t>C/S</a:t>
            </a:r>
            <a:r>
              <a:rPr lang="zh-CN" altLang="en-US" sz="6000" dirty="0">
                <a:solidFill>
                  <a:schemeClr val="bg1"/>
                </a:solidFill>
              </a:rPr>
              <a:t>构架？</a:t>
            </a:r>
          </a:p>
        </p:txBody>
      </p:sp>
    </p:spTree>
    <p:extLst>
      <p:ext uri="{BB962C8B-B14F-4D97-AF65-F5344CB8AC3E}">
        <p14:creationId xmlns:p14="http://schemas.microsoft.com/office/powerpoint/2010/main" val="241541768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7A6B94-849E-4491-A4AF-06C9E2D4B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819" y="2723746"/>
            <a:ext cx="8559439" cy="37220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074B42-AE53-4FBA-92CE-BB4F75CFEA0A}"/>
              </a:ext>
            </a:extLst>
          </p:cNvPr>
          <p:cNvSpPr/>
          <p:nvPr/>
        </p:nvSpPr>
        <p:spPr>
          <a:xfrm>
            <a:off x="437745" y="389106"/>
            <a:ext cx="8336604" cy="48541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76F792-C0AA-49C2-9C67-ECC437CAE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35" y="582698"/>
            <a:ext cx="8122925" cy="45491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D749E6-1595-45F0-AC93-6A37A01F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3" y="5856341"/>
            <a:ext cx="2531888" cy="5894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0B2628-9C00-4E2C-A736-9F76C8922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349" y="582698"/>
            <a:ext cx="2890173" cy="6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54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050B197-8716-43EC-AD05-48627E030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158" y="2601743"/>
            <a:ext cx="11187684" cy="8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656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</Words>
  <Application>Microsoft Office PowerPoint</Application>
  <PresentationFormat>宽屏</PresentationFormat>
  <Paragraphs>132</Paragraphs>
  <Slides>54</Slides>
  <Notes>25</Notes>
  <HiddenSlides>2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等线 Light</vt:lpstr>
      <vt:lpstr>等线</vt:lpstr>
      <vt:lpstr>Arial</vt:lpstr>
      <vt:lpstr>Office 主题​​</vt:lpstr>
      <vt:lpstr>B 组   股票交易系统</vt:lpstr>
      <vt:lpstr>产品预览 – PREVIEW</vt:lpstr>
      <vt:lpstr>整 体 构 架</vt:lpstr>
      <vt:lpstr>整体架构 – STRUCTURE v0.0</vt:lpstr>
      <vt:lpstr>整体架构 – STRUCTURE DESIRED</vt:lpstr>
      <vt:lpstr>整体架构 – STRUCTURE v1.0/2.0</vt:lpstr>
      <vt:lpstr>为什么要用C/S构架？</vt:lpstr>
      <vt:lpstr>PowerPoint 演示文稿</vt:lpstr>
      <vt:lpstr>PowerPoint 演示文稿</vt:lpstr>
      <vt:lpstr>总 体 比 较</vt:lpstr>
      <vt:lpstr>PowerPoint 演示文稿</vt:lpstr>
      <vt:lpstr>PowerPoint 演示文稿</vt:lpstr>
      <vt:lpstr>PowerPoint 演示文稿</vt:lpstr>
      <vt:lpstr>PowerPoint 演示文稿</vt:lpstr>
      <vt:lpstr>服务器端</vt:lpstr>
      <vt:lpstr>服务器端 - SERVER</vt:lpstr>
      <vt:lpstr>工作人员客户端</vt:lpstr>
      <vt:lpstr>登陆失败</vt:lpstr>
      <vt:lpstr>登陆成功</vt:lpstr>
      <vt:lpstr>修改管理员密码</vt:lpstr>
      <vt:lpstr>调用返回结构</vt:lpstr>
      <vt:lpstr>证券账户业务相关</vt:lpstr>
      <vt:lpstr>证券账户相关业务 – 注册账户</vt:lpstr>
      <vt:lpstr>证券账户相关业务 – 冻结账户</vt:lpstr>
      <vt:lpstr>证券账户相关业务 – 注销账户</vt:lpstr>
      <vt:lpstr>证券账户相关业务 – 补办账户</vt:lpstr>
      <vt:lpstr>资金账户业务相关</vt:lpstr>
      <vt:lpstr>资金账户相关业务 – 注册账户</vt:lpstr>
      <vt:lpstr>资金账户相关业务 – 结息</vt:lpstr>
      <vt:lpstr>资金账户相关业务 – 找回账户</vt:lpstr>
      <vt:lpstr>资金账户相关业务 – 详细业务</vt:lpstr>
      <vt:lpstr>资金账户详细业务 – 查看交易记录</vt:lpstr>
      <vt:lpstr>资金账户详细业务 – 存取款</vt:lpstr>
      <vt:lpstr>资金账户详细业务 – 修改密码</vt:lpstr>
      <vt:lpstr>资金账户详细业务 – 注销账户</vt:lpstr>
      <vt:lpstr>内部管理业务相关</vt:lpstr>
      <vt:lpstr>内部管理相关业务 </vt:lpstr>
      <vt:lpstr>内部管理相关业务 – 搜索功能</vt:lpstr>
      <vt:lpstr>内部管理相关业务 - 股票详细信息</vt:lpstr>
      <vt:lpstr>用户客户端</vt:lpstr>
      <vt:lpstr>股票查询</vt:lpstr>
      <vt:lpstr>买卖股票</vt:lpstr>
      <vt:lpstr>撤销指令</vt:lpstr>
      <vt:lpstr>数据库结构</vt:lpstr>
      <vt:lpstr>PowerPoint 演示文稿</vt:lpstr>
      <vt:lpstr>网页端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Keith Lin</dc:creator>
  <cp:lastModifiedBy>Keith Lin</cp:lastModifiedBy>
  <cp:revision>65</cp:revision>
  <dcterms:created xsi:type="dcterms:W3CDTF">2019-06-13T08:58:32Z</dcterms:created>
  <dcterms:modified xsi:type="dcterms:W3CDTF">2019-06-20T12:57:31Z</dcterms:modified>
</cp:coreProperties>
</file>